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6" r:id="rId5"/>
    <p:sldId id="259" r:id="rId6"/>
    <p:sldId id="260" r:id="rId7"/>
    <p:sldId id="262" r:id="rId8"/>
    <p:sldId id="264" r:id="rId9"/>
    <p:sldId id="266" r:id="rId10"/>
    <p:sldId id="269" r:id="rId11"/>
    <p:sldId id="270" r:id="rId12"/>
    <p:sldId id="271" r:id="rId13"/>
    <p:sldId id="272" r:id="rId14"/>
    <p:sldId id="274" r:id="rId15"/>
    <p:sldId id="275" r:id="rId16"/>
    <p:sldId id="282" r:id="rId17"/>
    <p:sldId id="284" r:id="rId18"/>
    <p:sldId id="285" r:id="rId19"/>
    <p:sldId id="276" r:id="rId20"/>
    <p:sldId id="277" r:id="rId21"/>
    <p:sldId id="278" r:id="rId22"/>
    <p:sldId id="287" r:id="rId23"/>
  </p:sldIdLst>
  <p:sldSz cx="12192000" cy="6858000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1" autoAdjust="0"/>
    <p:restoredTop sz="94660"/>
  </p:normalViewPr>
  <p:slideViewPr>
    <p:cSldViewPr snapToGrid="0">
      <p:cViewPr>
        <p:scale>
          <a:sx n="89" d="100"/>
          <a:sy n="89" d="100"/>
        </p:scale>
        <p:origin x="-336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075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616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921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98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303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967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32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59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83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09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25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8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47FF0-0ED3-4F13-8367-938A3EB76B56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F09B0-7FD5-4D72-BFE2-837C8346F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15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9600" b="1" dirty="0" smtClean="0">
                <a:latin typeface="+mn-lt"/>
              </a:rPr>
              <a:t>Деревья</a:t>
            </a:r>
            <a:endParaRPr lang="ru-RU" sz="9600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28248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235527"/>
            <a:ext cx="604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Разминка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15637" y="475518"/>
            <a:ext cx="462741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Наступила</a:t>
            </a:r>
            <a:endParaRPr lang="ru-RU" sz="2400" b="1" dirty="0"/>
          </a:p>
          <a:p>
            <a:endParaRPr lang="ru-RU" sz="2400" b="1" dirty="0" smtClean="0"/>
          </a:p>
          <a:p>
            <a:r>
              <a:rPr lang="ru-RU" sz="2400" b="1" dirty="0" smtClean="0"/>
              <a:t>Желтеют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Мокнет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Вянет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Шуршат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Шумит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Дует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Улетают</a:t>
            </a:r>
          </a:p>
          <a:p>
            <a:endParaRPr lang="ru-RU" sz="2400" b="1" dirty="0"/>
          </a:p>
          <a:p>
            <a:r>
              <a:rPr lang="ru-RU" sz="2400" b="1" dirty="0" smtClean="0"/>
              <a:t>Моросит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4" y="475518"/>
            <a:ext cx="2715491" cy="16971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1875" y="770159"/>
            <a:ext cx="2401455" cy="18010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9161" y="584355"/>
            <a:ext cx="3459713" cy="2172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281" y="2450811"/>
            <a:ext cx="3091269" cy="20587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088" y="2668615"/>
            <a:ext cx="2914073" cy="21855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4392" y="2884515"/>
            <a:ext cx="2954482" cy="19696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0442" y="4749587"/>
            <a:ext cx="2576945" cy="19327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0366" y="4951535"/>
            <a:ext cx="2778288" cy="18521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4392" y="5003871"/>
            <a:ext cx="2621280" cy="174752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15637" y="-22106"/>
            <a:ext cx="554902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dirty="0"/>
              <a:t>Начнём ребята, с игры-разминки «Доскажи словечко»</a:t>
            </a:r>
          </a:p>
        </p:txBody>
      </p:sp>
    </p:spTree>
    <p:extLst>
      <p:ext uri="{BB962C8B-B14F-4D97-AF65-F5344CB8AC3E}">
        <p14:creationId xmlns:p14="http://schemas.microsoft.com/office/powerpoint/2010/main" val="250582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345" y="443345"/>
            <a:ext cx="5001491" cy="55002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01625" y="284017"/>
            <a:ext cx="7038109" cy="581890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80791" y="2151829"/>
            <a:ext cx="6758943" cy="1710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Ребята, за этой фигурой спрятался наш герой, отгадайте загадку, кто это?</a:t>
            </a:r>
          </a:p>
          <a:p>
            <a:pPr indent="1905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Растут — зеленеют.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Упадут — пожелтеют,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Полежат — почернеют.  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80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4153" y="1088269"/>
            <a:ext cx="3972978" cy="43691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34691" y="290945"/>
            <a:ext cx="3948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Что я умею делать?</a:t>
            </a:r>
            <a:endParaRPr lang="ru-RU" sz="2400" b="1" dirty="0"/>
          </a:p>
        </p:txBody>
      </p:sp>
      <p:pic>
        <p:nvPicPr>
          <p:cNvPr id="12290" name="Picture 2" descr="http://sarman-rt.ru/images/uploads/news/2018/5/22/78a1d85653c99d6aaac0d6c9fdb098e5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76150">
            <a:off x="8723937" y="296972"/>
            <a:ext cx="2700713" cy="216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0215" y="1072268"/>
            <a:ext cx="42591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Вот вам вопрос от Листика: «Что я умею делать?» (кружиться, шелестеть, радовать, кружиться, падать, лежать, менять цвет)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0215" y="5793104"/>
            <a:ext cx="11742822" cy="7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Конечно, это лист! Вот такой гость у нас сегодня, он хочет с вами поиграть и  показать обучающий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ролик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том, почему же листья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желтеют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опадают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9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8691" y="639497"/>
            <a:ext cx="9144000" cy="584661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4900" y="128525"/>
            <a:ext cx="12171582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«Живу я в лесу, у нас много деревьев лиственных и хвойных. Чем же они отличаются?! Посмотрите на них и вспомните названия!»</a:t>
            </a:r>
          </a:p>
        </p:txBody>
      </p:sp>
    </p:spTree>
    <p:extLst>
      <p:ext uri="{BB962C8B-B14F-4D97-AF65-F5344CB8AC3E}">
        <p14:creationId xmlns:p14="http://schemas.microsoft.com/office/powerpoint/2010/main" val="25890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00" y="1382856"/>
            <a:ext cx="5086296" cy="35909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84571" y="751734"/>
            <a:ext cx="397188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берёза, у берёзы-берёзовый лист. Какое это дерево, лиственное или хвойное?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5925" y="1088163"/>
            <a:ext cx="5918071" cy="41803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47996" y="403104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Это…дуб, у дуба дубовый лист. Какое это дерево, лиственное или хвойное?</a:t>
            </a:r>
          </a:p>
        </p:txBody>
      </p:sp>
    </p:spTree>
    <p:extLst>
      <p:ext uri="{BB962C8B-B14F-4D97-AF65-F5344CB8AC3E}">
        <p14:creationId xmlns:p14="http://schemas.microsoft.com/office/powerpoint/2010/main" val="246514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6790"/>
            <a:ext cx="5464035" cy="36056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99858" y="895719"/>
            <a:ext cx="4623275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клён, у клёна лист кленовый. Какое это дерево, лиственное или хвойное?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10852" y="624992"/>
            <a:ext cx="393300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осина, у осины – осиновые листья. Какое это дерево, лиственное или хвойное?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6892" y="1238249"/>
            <a:ext cx="5659582" cy="424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4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819" y="1580811"/>
            <a:ext cx="6205414" cy="40619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20393" y="781308"/>
            <a:ext cx="409142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тополь, у тополя –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тополиный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лист. Какое это дерево, лиственное или хвойное?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6252" y="1272020"/>
            <a:ext cx="5963339" cy="46795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97595" y="480448"/>
            <a:ext cx="38735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лиственница, у лиственницы есть листья? У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лиственницы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хвоинки.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Поэтому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это хвойное дерево.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03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66" y="1442352"/>
            <a:ext cx="5022610" cy="37669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1266" y="615297"/>
            <a:ext cx="4132925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сосна. У сосны – хвоинки.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Поэтому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это хвойное дерево.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6256" y="1187666"/>
            <a:ext cx="6360670" cy="46035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28591" y="405624"/>
            <a:ext cx="6096000" cy="7745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рябина. Это лиственное или хвойное дерево? </a:t>
            </a: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отличается рябина от других деревьев?</a:t>
            </a:r>
          </a:p>
        </p:txBody>
      </p:sp>
    </p:spTree>
    <p:extLst>
      <p:ext uri="{BB962C8B-B14F-4D97-AF65-F5344CB8AC3E}">
        <p14:creationId xmlns:p14="http://schemas.microsoft.com/office/powerpoint/2010/main" val="316303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798" y="1328305"/>
            <a:ext cx="5713119" cy="40195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94370" y="735059"/>
            <a:ext cx="33810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липа. Какое это дерево? Лист липы назовём-липовый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8240" y="1203827"/>
            <a:ext cx="5743760" cy="37422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57289" y="500975"/>
            <a:ext cx="395037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ель. Ель-хвойное дерево, почему?</a:t>
            </a:r>
          </a:p>
        </p:txBody>
      </p:sp>
    </p:spTree>
    <p:extLst>
      <p:ext uri="{BB962C8B-B14F-4D97-AF65-F5344CB8AC3E}">
        <p14:creationId xmlns:p14="http://schemas.microsoft.com/office/powerpoint/2010/main" val="128974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782" y="221674"/>
            <a:ext cx="541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 какого дерева листок?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" y="1344756"/>
            <a:ext cx="6063529" cy="4042353"/>
          </a:xfrm>
          <a:prstGeom prst="rect">
            <a:avLst/>
          </a:prstGeom>
        </p:spPr>
      </p:pic>
      <p:pic>
        <p:nvPicPr>
          <p:cNvPr id="1026" name="Picture 2" descr="https://pbs.twimg.com/media/Dpsd1pbWkAAVLu8.jpg:larg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7645" y="1578697"/>
            <a:ext cx="5077882" cy="38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18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71" y="692727"/>
            <a:ext cx="5320145" cy="5320145"/>
          </a:xfrm>
          <a:prstGeom prst="rect">
            <a:avLst/>
          </a:prstGeom>
        </p:spPr>
      </p:pic>
      <p:pic>
        <p:nvPicPr>
          <p:cNvPr id="2050" name="Picture 2" descr="https://avatars.mds.yandex.net/get-pdb/368827/c0623b2d-c898-4a67-9bf4-a2dc7a9bc0d8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2238" y="205580"/>
            <a:ext cx="4720828" cy="629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7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stihi.ru/pics/2017/09/06/81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6557" y="215754"/>
            <a:ext cx="6334125" cy="633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45" y="845128"/>
            <a:ext cx="4308764" cy="430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3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931959/51d4e981-928f-4b80-af68-507b96b2fde0/s1200?webp=fals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1177" y="900111"/>
            <a:ext cx="6997700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4-prazdnik.ru/image/cache/catalog/data/fda/a-113-252-800x800.jpe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73" y="1549758"/>
            <a:ext cx="3948980" cy="394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47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637" y="110837"/>
            <a:ext cx="261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Посчитай</a:t>
            </a:r>
            <a:endParaRPr lang="ru-RU" sz="2400" b="1" dirty="0"/>
          </a:p>
        </p:txBody>
      </p:sp>
      <p:pic>
        <p:nvPicPr>
          <p:cNvPr id="6146" name="Picture 2" descr="http://interiorspace.ru/photo/7d/7d9b5aff74e9cd6d05c6566ed763a18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8F6"/>
              </a:clrFrom>
              <a:clrTo>
                <a:srgbClr val="F8F8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49070">
            <a:off x="5050954" y="1777"/>
            <a:ext cx="2159366" cy="382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87637" y="3725945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2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3673" y="3781827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1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10255" y="3781827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5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2546" y="153322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Дубовый лист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406" y="157003"/>
            <a:ext cx="3526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Проверим, умеете ли вы считать!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46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637" y="110837"/>
            <a:ext cx="261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Посчитай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987637" y="3725945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2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3673" y="3781827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1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10255" y="3781827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5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pic>
        <p:nvPicPr>
          <p:cNvPr id="10242" name="Picture 2" descr="https://i.pinimg.com/originals/0d/ec/5e/0dec5e6badd2109eb0dfc0651241985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40404"/>
              </a:clrFrom>
              <a:clrTo>
                <a:srgbClr val="0404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10" y="572502"/>
            <a:ext cx="4468090" cy="296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09309" y="1686017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Осиновый лист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034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637" y="110837"/>
            <a:ext cx="261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Посчитай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987637" y="3725945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2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3673" y="3781827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1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10255" y="3781827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5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https://cdn.clipart-db.ru/rastr/autumn_leaves_00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40976">
            <a:off x="3262892" y="549601"/>
            <a:ext cx="4281338" cy="471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752109" y="2535541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Кленовый лист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5438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637" y="110837"/>
            <a:ext cx="261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Посчитай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987637" y="3725945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2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3673" y="3781827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1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10255" y="3781827"/>
            <a:ext cx="1898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5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https://avatars.mds.yandex.net/get-pdb/1016500/d41f6c3f-c521-4341-b5d6-437eb275eaea/s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592" y="682228"/>
            <a:ext cx="4348162" cy="326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068599" y="3356613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Хвоинка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8977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6582" y="152400"/>
            <a:ext cx="5320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Четвёртый лишний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964" y="1052945"/>
            <a:ext cx="3061853" cy="472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5745" y="5957455"/>
            <a:ext cx="1083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Лиственница                                           Берёза                                                 Липа                                               Рябина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5683" y="905010"/>
            <a:ext cx="2637189" cy="48723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87343" y="1334502"/>
            <a:ext cx="2566613" cy="46229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398" y="1072539"/>
            <a:ext cx="3103419" cy="470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6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4144" y="595747"/>
            <a:ext cx="5001491" cy="550025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840690"/>
              </p:ext>
            </p:extLst>
          </p:nvPr>
        </p:nvGraphicFramePr>
        <p:xfrm>
          <a:off x="138546" y="390940"/>
          <a:ext cx="6705598" cy="5740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0932">
                  <a:extLst>
                    <a:ext uri="{9D8B030D-6E8A-4147-A177-3AD203B41FA5}">
                      <a16:colId xmlns="" xmlns:a16="http://schemas.microsoft.com/office/drawing/2014/main" val="512911578"/>
                    </a:ext>
                  </a:extLst>
                </a:gridCol>
                <a:gridCol w="3364666">
                  <a:extLst>
                    <a:ext uri="{9D8B030D-6E8A-4147-A177-3AD203B41FA5}">
                      <a16:colId xmlns="" xmlns:a16="http://schemas.microsoft.com/office/drawing/2014/main" val="1282259648"/>
                    </a:ext>
                  </a:extLst>
                </a:gridCol>
              </a:tblGrid>
              <a:tr h="6330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Листья осенние тихо кружатся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</a:rPr>
                        <a:t>Кружатся на цыпочках, руки стороны.</a:t>
                      </a:r>
                      <a:endParaRPr lang="ru-RU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84776587"/>
                  </a:ext>
                </a:extLst>
              </a:tr>
              <a:tr h="340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Листья нам под ноги тихо ложатся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Приседают.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9847705"/>
                  </a:ext>
                </a:extLst>
              </a:tr>
              <a:tr h="6330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И под ногами шуршат, шелестят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Движения руками вправо, влево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11816033"/>
                  </a:ext>
                </a:extLst>
              </a:tr>
              <a:tr h="340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Будто опять закружиться хотят.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Поднимаются, кружатся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4636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74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655" y="296980"/>
            <a:ext cx="68580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0" u="sng" dirty="0" smtClean="0">
                <a:solidFill>
                  <a:srgbClr val="2A2928"/>
                </a:solidFill>
                <a:effectLst/>
                <a:latin typeface="Verdana" panose="020B0604030504040204" pitchFamily="34" charset="0"/>
              </a:rPr>
              <a:t>Как обидно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Осень длинной тонкой кистью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Перекрашивает листья.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Красный, желтый, золотой,-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Как хорош ты лист цветной!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А ветер щеки толстые надул,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Надул, надул.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И на деревья пестрые подул, подул, подул.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Красный, желтый, золотой…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Облетел весь лист цветной!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Как обидно, как обидно…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Листьев нет, лишь ветки видно.</a:t>
            </a:r>
            <a:endParaRPr lang="ru-RU" sz="2400" b="0" i="0" dirty="0" smtClean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                                                </a:t>
            </a:r>
            <a:endParaRPr lang="ru-RU" sz="2400" dirty="0" smtClean="0">
              <a:solidFill>
                <a:srgbClr val="2A2928"/>
              </a:solidFill>
              <a:latin typeface="Verdana" panose="020B0604030504040204" pitchFamily="34" charset="0"/>
            </a:endParaRPr>
          </a:p>
          <a:p>
            <a:r>
              <a:rPr lang="ru-RU" sz="2400" dirty="0" smtClean="0">
                <a:solidFill>
                  <a:srgbClr val="2A2928"/>
                </a:solidFill>
                <a:latin typeface="Verdana" panose="020B0604030504040204" pitchFamily="34" charset="0"/>
              </a:rPr>
              <a:t>И</a:t>
            </a:r>
            <a:r>
              <a:rPr lang="ru-RU" sz="2400" dirty="0">
                <a:solidFill>
                  <a:srgbClr val="2A2928"/>
                </a:solidFill>
                <a:latin typeface="Verdana" panose="020B0604030504040204" pitchFamily="34" charset="0"/>
              </a:rPr>
              <a:t>. Михайлова </a:t>
            </a:r>
            <a:r>
              <a:rPr lang="ru-RU" dirty="0">
                <a:solidFill>
                  <a:srgbClr val="2A2928"/>
                </a:solidFill>
                <a:latin typeface="Verdana" panose="020B0604030504040204" pitchFamily="34" charset="0"/>
              </a:rPr>
              <a:t> </a:t>
            </a:r>
            <a:endParaRPr lang="ru-RU" b="0" i="0" dirty="0">
              <a:solidFill>
                <a:srgbClr val="2A2928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4778" y="1369346"/>
            <a:ext cx="5478923" cy="34243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19726" y="0"/>
            <a:ext cx="842392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Молодцы,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давайте теперь с вами вместе выучим стихотворение!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03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0" y="189131"/>
            <a:ext cx="4281857" cy="56803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655" y="2382982"/>
            <a:ext cx="300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Мнемотаблица</a:t>
            </a:r>
            <a:r>
              <a:rPr lang="ru-RU" dirty="0" smtClean="0"/>
              <a:t> к стихотворению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41431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441</Words>
  <Application>Microsoft Office PowerPoint</Application>
  <PresentationFormat>Произвольный</PresentationFormat>
  <Paragraphs>87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Деревья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Деревья</dc:title>
  <dc:creator>Нина Суханова</dc:creator>
  <cp:lastModifiedBy>ЮАСОШ</cp:lastModifiedBy>
  <cp:revision>35</cp:revision>
  <cp:lastPrinted>2024-09-26T03:32:22Z</cp:lastPrinted>
  <dcterms:created xsi:type="dcterms:W3CDTF">2019-10-06T16:11:13Z</dcterms:created>
  <dcterms:modified xsi:type="dcterms:W3CDTF">2024-10-11T05:11:37Z</dcterms:modified>
</cp:coreProperties>
</file>